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9085FEB-4957-493D-BB0C-7C9EA9FF50BA}">
  <a:tblStyle styleId="{09085FEB-4957-493D-BB0C-7C9EA9FF50B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ec4910f3a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ec4910f3a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ec4910f3ae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ec4910f3ae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ec59b1c3e9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ec59b1c3e9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200"/>
              <a:buAutoNum type="arabicPeriod"/>
            </a:pPr>
            <a:r>
              <a:rPr lang="en" sz="1200">
                <a:solidFill>
                  <a:srgbClr val="ADADAD"/>
                </a:solidFill>
              </a:rPr>
              <a:t>Week 6: receive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ec4910f3ae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ec4910f3ae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ec4910f3a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ec4910f3a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ec4910f3ae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ec4910f3ae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ec4910f3ae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ec4910f3ae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ec4910f3ae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ec4910f3ae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ec4910f3ae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ec4910f3ae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ec4b4961dd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ec4b4961dd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ec4910f3ae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ec4910f3ae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ec4910f3ae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ec4910f3ae_0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dark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Cluster Tracker v2</a:t>
            </a:r>
            <a:endParaRPr b="1"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270067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dk1"/>
                </a:solidFill>
              </a:rPr>
              <a:t>Group 4</a:t>
            </a:r>
            <a:endParaRPr sz="27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2"/>
          <p:cNvSpPr txBox="1">
            <a:spLocks noGrp="1"/>
          </p:cNvSpPr>
          <p:nvPr>
            <p:ph type="title"/>
          </p:nvPr>
        </p:nvSpPr>
        <p:spPr>
          <a:xfrm>
            <a:off x="311700" y="1171888"/>
            <a:ext cx="4032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Models for 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Object Recognition</a:t>
            </a:r>
            <a:endParaRPr b="1"/>
          </a:p>
        </p:txBody>
      </p:sp>
      <p:sp>
        <p:nvSpPr>
          <p:cNvPr id="147" name="Google Shape;147;p22"/>
          <p:cNvSpPr txBox="1">
            <a:spLocks noGrp="1"/>
          </p:cNvSpPr>
          <p:nvPr>
            <p:ph type="body" idx="1"/>
          </p:nvPr>
        </p:nvSpPr>
        <p:spPr>
          <a:xfrm>
            <a:off x="311700" y="2005888"/>
            <a:ext cx="4032000" cy="195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-"/>
            </a:pPr>
            <a:r>
              <a:rPr lang="en" sz="1300">
                <a:solidFill>
                  <a:schemeClr val="dk1"/>
                </a:solidFill>
              </a:rPr>
              <a:t>YOLO V3 (point cloud data as people)</a:t>
            </a:r>
            <a:endParaRPr sz="13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1"/>
              </a:solidFill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-"/>
            </a:pPr>
            <a:r>
              <a:rPr lang="en" sz="1300">
                <a:solidFill>
                  <a:schemeClr val="dk1"/>
                </a:solidFill>
              </a:rPr>
              <a:t>Deep Sort (classify into unique people in the cluster)</a:t>
            </a:r>
            <a:endParaRPr sz="1300">
              <a:solidFill>
                <a:schemeClr val="dk1"/>
              </a:solidFill>
            </a:endParaRPr>
          </a:p>
        </p:txBody>
      </p:sp>
      <p:sp>
        <p:nvSpPr>
          <p:cNvPr id="148" name="Google Shape;148;p22"/>
          <p:cNvSpPr txBox="1">
            <a:spLocks noGrp="1"/>
          </p:cNvSpPr>
          <p:nvPr>
            <p:ph type="title"/>
          </p:nvPr>
        </p:nvSpPr>
        <p:spPr>
          <a:xfrm>
            <a:off x="4800300" y="1181338"/>
            <a:ext cx="4032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Software</a:t>
            </a:r>
            <a:endParaRPr b="1"/>
          </a:p>
        </p:txBody>
      </p:sp>
      <p:sp>
        <p:nvSpPr>
          <p:cNvPr id="149" name="Google Shape;149;p22"/>
          <p:cNvSpPr txBox="1">
            <a:spLocks noGrp="1"/>
          </p:cNvSpPr>
          <p:nvPr>
            <p:ph type="body" idx="1"/>
          </p:nvPr>
        </p:nvSpPr>
        <p:spPr>
          <a:xfrm>
            <a:off x="4800300" y="2011713"/>
            <a:ext cx="4032000" cy="195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-"/>
            </a:pPr>
            <a:r>
              <a:rPr lang="en" sz="1300">
                <a:solidFill>
                  <a:schemeClr val="dk1"/>
                </a:solidFill>
              </a:rPr>
              <a:t>Jetpack sdk (jetson nano)</a:t>
            </a:r>
            <a:endParaRPr sz="13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1"/>
              </a:solidFill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-"/>
            </a:pPr>
            <a:r>
              <a:rPr lang="en" sz="1300">
                <a:solidFill>
                  <a:schemeClr val="dk1"/>
                </a:solidFill>
              </a:rPr>
              <a:t>ROS</a:t>
            </a:r>
            <a:endParaRPr sz="1300">
              <a:solidFill>
                <a:schemeClr val="dk1"/>
              </a:solidFill>
            </a:endParaRPr>
          </a:p>
        </p:txBody>
      </p:sp>
      <p:sp>
        <p:nvSpPr>
          <p:cNvPr id="150" name="Google Shape;150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2"/>
                </a:solidFill>
              </a:rPr>
              <a:t>10</a:t>
            </a:fld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3"/>
          <p:cNvSpPr txBox="1">
            <a:spLocks noGrp="1"/>
          </p:cNvSpPr>
          <p:nvPr>
            <p:ph type="title"/>
          </p:nvPr>
        </p:nvSpPr>
        <p:spPr>
          <a:xfrm>
            <a:off x="363050" y="281575"/>
            <a:ext cx="48573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/>
              <a:t>Timeline and milestones</a:t>
            </a:r>
            <a:endParaRPr sz="2500" b="1"/>
          </a:p>
        </p:txBody>
      </p:sp>
      <p:graphicFrame>
        <p:nvGraphicFramePr>
          <p:cNvPr id="156" name="Google Shape;156;p23"/>
          <p:cNvGraphicFramePr/>
          <p:nvPr/>
        </p:nvGraphicFramePr>
        <p:xfrm>
          <a:off x="678600" y="1207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{09085FEB-4957-493D-BB0C-7C9EA9FF50BA}</a:tableStyleId>
              </a:tblPr>
              <a:tblGrid>
                <a:gridCol w="1330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56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94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</a:rPr>
                        <a:t>Recess week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Detection of clusters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32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</a:rPr>
                        <a:t>Week 7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Detection of exceeding cluster size; </a:t>
                      </a:r>
                      <a:r>
                        <a:rPr lang="en">
                          <a:solidFill>
                            <a:schemeClr val="accent4"/>
                          </a:solidFill>
                        </a:rPr>
                        <a:t>interim presentation</a:t>
                      </a:r>
                      <a:endParaRPr>
                        <a:solidFill>
                          <a:schemeClr val="accent4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10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</a:rPr>
                        <a:t>Week 8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Detection of 1m inter-cluster distance breached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27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</a:rPr>
                        <a:t>Week 9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Detection of interaction between clusters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21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</a:rPr>
                        <a:t>Week 10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Drone flying to the coordinates at a specific height; </a:t>
                      </a:r>
                      <a:r>
                        <a:rPr lang="en">
                          <a:solidFill>
                            <a:schemeClr val="accent4"/>
                          </a:solidFill>
                        </a:rPr>
                        <a:t>datasheet, initial demo</a:t>
                      </a:r>
                      <a:endParaRPr>
                        <a:solidFill>
                          <a:schemeClr val="accent4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27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</a:rPr>
                        <a:t>Week 11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Obstacle avoidance, payload delivery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32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</a:rPr>
                        <a:t>Week 12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Extra time; </a:t>
                      </a:r>
                      <a:r>
                        <a:rPr lang="en">
                          <a:solidFill>
                            <a:schemeClr val="accent4"/>
                          </a:solidFill>
                        </a:rPr>
                        <a:t>project abstract and final datasheet</a:t>
                      </a:r>
                      <a:endParaRPr>
                        <a:solidFill>
                          <a:schemeClr val="accent4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74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</a:rPr>
                        <a:t>Week 13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>
                          <a:solidFill>
                            <a:schemeClr val="accent4"/>
                          </a:solidFill>
                        </a:rPr>
                        <a:t>Final presentation</a:t>
                      </a:r>
                      <a:endParaRPr>
                        <a:solidFill>
                          <a:schemeClr val="accent4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  <p:sp>
        <p:nvSpPr>
          <p:cNvPr id="162" name="Google Shape;162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2"/>
                </a:solidFill>
              </a:rPr>
              <a:t>12</a:t>
            </a:fld>
            <a:endParaRPr>
              <a:solidFill>
                <a:schemeClr val="lt2"/>
              </a:solidFill>
            </a:endParaRPr>
          </a:p>
        </p:txBody>
      </p:sp>
      <p:sp>
        <p:nvSpPr>
          <p:cNvPr id="163" name="Google Shape;163;p24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Contents</a:t>
            </a:r>
            <a:endParaRPr b="1"/>
          </a:p>
        </p:txBody>
      </p:sp>
      <p:sp>
        <p:nvSpPr>
          <p:cNvPr id="61" name="Google Shape;61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>
                <a:solidFill>
                  <a:schemeClr val="dk1"/>
                </a:solidFill>
              </a:rPr>
              <a:t>Changes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>
                <a:solidFill>
                  <a:schemeClr val="dk1"/>
                </a:solidFill>
              </a:rPr>
              <a:t>Project Aim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>
                <a:solidFill>
                  <a:schemeClr val="dk1"/>
                </a:solidFill>
              </a:rPr>
              <a:t>BOM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>
                <a:solidFill>
                  <a:schemeClr val="dk1"/>
                </a:solidFill>
              </a:rPr>
              <a:t>Mechanical assembly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>
                <a:solidFill>
                  <a:schemeClr val="dk1"/>
                </a:solidFill>
              </a:rPr>
              <a:t>Algorithm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>
                <a:solidFill>
                  <a:schemeClr val="dk1"/>
                </a:solidFill>
              </a:rPr>
              <a:t>Timeline and milestones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2" name="Google Shape;62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2"/>
                </a:solidFill>
              </a:rPr>
              <a:t>2</a:t>
            </a:fld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Changes</a:t>
            </a:r>
            <a:endParaRPr b="1"/>
          </a:p>
        </p:txBody>
      </p:sp>
      <p:sp>
        <p:nvSpPr>
          <p:cNvPr id="68" name="Google Shape;68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2"/>
                </a:solidFill>
              </a:rPr>
              <a:t>3</a:t>
            </a:fld>
            <a:endParaRPr>
              <a:solidFill>
                <a:schemeClr val="lt2"/>
              </a:solidFill>
            </a:endParaRPr>
          </a:p>
        </p:txBody>
      </p:sp>
      <p:sp>
        <p:nvSpPr>
          <p:cNvPr id="69" name="Google Shape;69;p15"/>
          <p:cNvSpPr txBox="1">
            <a:spLocks noGrp="1"/>
          </p:cNvSpPr>
          <p:nvPr>
            <p:ph type="body" idx="1"/>
          </p:nvPr>
        </p:nvSpPr>
        <p:spPr>
          <a:xfrm>
            <a:off x="501975" y="2831925"/>
            <a:ext cx="3465300" cy="191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accent4"/>
                </a:solidFill>
              </a:rPr>
              <a:t>Previously</a:t>
            </a:r>
            <a:endParaRPr sz="1600" b="1">
              <a:solidFill>
                <a:schemeClr val="accent4"/>
              </a:solidFill>
            </a:endParaRPr>
          </a:p>
          <a:p>
            <a:pPr marL="457200" lvl="0" indent="-3302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en" sz="1600">
                <a:solidFill>
                  <a:schemeClr val="dk1"/>
                </a:solidFill>
              </a:rPr>
              <a:t>Enforce social distancing with an autonomous ground robot via a LiDAR and camera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70" name="Google Shape;70;p15"/>
          <p:cNvSpPr txBox="1">
            <a:spLocks noGrp="1"/>
          </p:cNvSpPr>
          <p:nvPr>
            <p:ph type="body" idx="1"/>
          </p:nvPr>
        </p:nvSpPr>
        <p:spPr>
          <a:xfrm>
            <a:off x="4731513" y="2831925"/>
            <a:ext cx="3910500" cy="219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accent5"/>
                </a:solidFill>
              </a:rPr>
              <a:t>Now</a:t>
            </a:r>
            <a:endParaRPr sz="1600" b="1">
              <a:solidFill>
                <a:schemeClr val="accent5"/>
              </a:solidFill>
            </a:endParaRPr>
          </a:p>
          <a:p>
            <a:pPr marL="457200" lvl="0" indent="-3302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en" sz="1600">
                <a:solidFill>
                  <a:schemeClr val="dk1"/>
                </a:solidFill>
              </a:rPr>
              <a:t>Stationary LiDAR tracks the clusters of people</a:t>
            </a:r>
            <a:endParaRPr sz="1600">
              <a:solidFill>
                <a:schemeClr val="dk1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en" sz="1600">
                <a:solidFill>
                  <a:schemeClr val="dk1"/>
                </a:solidFill>
              </a:rPr>
              <a:t>Autonomous drone alerts people who breach social distancing</a:t>
            </a:r>
            <a:endParaRPr sz="1600">
              <a:solidFill>
                <a:schemeClr val="dk1"/>
              </a:solidFill>
            </a:endParaRPr>
          </a:p>
        </p:txBody>
      </p:sp>
      <p:cxnSp>
        <p:nvCxnSpPr>
          <p:cNvPr id="71" name="Google Shape;71;p15"/>
          <p:cNvCxnSpPr/>
          <p:nvPr/>
        </p:nvCxnSpPr>
        <p:spPr>
          <a:xfrm>
            <a:off x="4572000" y="1076250"/>
            <a:ext cx="0" cy="35886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2" name="Google Shape;72;p15"/>
          <p:cNvPicPr preferRelativeResize="0"/>
          <p:nvPr/>
        </p:nvPicPr>
        <p:blipFill rotWithShape="1">
          <a:blip r:embed="rId3">
            <a:alphaModFix/>
          </a:blip>
          <a:srcRect l="28897" t="33452" r="15186" b="4055"/>
          <a:stretch/>
        </p:blipFill>
        <p:spPr>
          <a:xfrm>
            <a:off x="1181213" y="1076250"/>
            <a:ext cx="2106824" cy="1755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5"/>
          <p:cNvPicPr preferRelativeResize="0"/>
          <p:nvPr/>
        </p:nvPicPr>
        <p:blipFill rotWithShape="1">
          <a:blip r:embed="rId4">
            <a:alphaModFix/>
          </a:blip>
          <a:srcRect l="35629" t="38770"/>
          <a:stretch/>
        </p:blipFill>
        <p:spPr>
          <a:xfrm>
            <a:off x="5513662" y="1076250"/>
            <a:ext cx="2346224" cy="17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5"/>
          <p:cNvSpPr/>
          <p:nvPr/>
        </p:nvSpPr>
        <p:spPr>
          <a:xfrm>
            <a:off x="6372475" y="1557525"/>
            <a:ext cx="1428900" cy="12744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15"/>
          <p:cNvSpPr/>
          <p:nvPr/>
        </p:nvSpPr>
        <p:spPr>
          <a:xfrm>
            <a:off x="2282375" y="2334525"/>
            <a:ext cx="699900" cy="4974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>
            <a:spLocks noGrp="1"/>
          </p:cNvSpPr>
          <p:nvPr>
            <p:ph type="title"/>
          </p:nvPr>
        </p:nvSpPr>
        <p:spPr>
          <a:xfrm>
            <a:off x="311700" y="18244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Aim</a:t>
            </a:r>
            <a:endParaRPr/>
          </a:p>
        </p:txBody>
      </p:sp>
      <p:sp>
        <p:nvSpPr>
          <p:cNvPr id="81" name="Google Shape;81;p16"/>
          <p:cNvSpPr txBox="1">
            <a:spLocks noGrp="1"/>
          </p:cNvSpPr>
          <p:nvPr>
            <p:ph type="body" idx="1"/>
          </p:nvPr>
        </p:nvSpPr>
        <p:spPr>
          <a:xfrm>
            <a:off x="404900" y="1824450"/>
            <a:ext cx="8334600" cy="1494600"/>
          </a:xfrm>
          <a:prstGeom prst="rect">
            <a:avLst/>
          </a:prstGeom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</a:rPr>
              <a:t>To create an autonomous system that identifies and tracks </a:t>
            </a:r>
            <a:r>
              <a:rPr lang="en">
                <a:solidFill>
                  <a:schemeClr val="accent4"/>
                </a:solidFill>
              </a:rPr>
              <a:t>clusters of people</a:t>
            </a:r>
            <a:r>
              <a:rPr lang="en">
                <a:solidFill>
                  <a:schemeClr val="dk1"/>
                </a:solidFill>
              </a:rPr>
              <a:t> 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(size, inter-cluster interaction and distance) using LiDAR and enforce social distancing through an autonomous drone.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82" name="Google Shape;82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2"/>
                </a:solidFill>
              </a:rPr>
              <a:t>4</a:t>
            </a:fld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BOM</a:t>
            </a:r>
            <a:endParaRPr b="1"/>
          </a:p>
        </p:txBody>
      </p:sp>
      <p:graphicFrame>
        <p:nvGraphicFramePr>
          <p:cNvPr id="88" name="Google Shape;88;p17"/>
          <p:cNvGraphicFramePr/>
          <p:nvPr/>
        </p:nvGraphicFramePr>
        <p:xfrm>
          <a:off x="431975" y="1095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{09085FEB-4957-493D-BB0C-7C9EA9FF50BA}</a:tableStyleId>
              </a:tblPr>
              <a:tblGrid>
                <a:gridCol w="1954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11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44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127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26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</a:rPr>
                        <a:t>Components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</a:rPr>
                        <a:t>Specifications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FFFFFF"/>
                          </a:solidFill>
                        </a:rPr>
                        <a:t>Total </a:t>
                      </a:r>
                      <a:r>
                        <a:rPr lang="en" b="1">
                          <a:solidFill>
                            <a:schemeClr val="dk1"/>
                          </a:solidFill>
                        </a:rPr>
                        <a:t>Price 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</a:rPr>
                        <a:t>(excluding shipping, SGD)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</a:rPr>
                        <a:t>Quantity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66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01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Power Supply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457200" lvl="0" indent="-3048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Char char="-"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Output voltage: 5V 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  <a:p>
                      <a:pPr marL="457200" lvl="0" indent="-3048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Char char="-"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Output current: 4000mA 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  <a:p>
                      <a:pPr marL="457200" lvl="0" indent="-3048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Char char="-"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Output power: 20W Max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13.80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1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78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LiDAR (360º)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457200" lvl="0" indent="-3048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Char char="-"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Range: 12m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  <a:p>
                      <a:pPr marL="457200" lvl="0" indent="-3048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Char char="-"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Scan rate: 2-10Hz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  <a:p>
                      <a:pPr marL="457200" lvl="0" indent="-3048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Char char="-"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Sample rate: 8000/s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  <a:p>
                      <a:pPr marL="457200" lvl="0" indent="-3048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Char char="-"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Voltage supply: 5V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  <a:p>
                      <a:pPr marL="45720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138.14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1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78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6"/>
                          </a:solidFill>
                        </a:rPr>
                        <a:t>Drone</a:t>
                      </a:r>
                      <a:endParaRPr sz="1200">
                        <a:solidFill>
                          <a:schemeClr val="accent6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457200" lvl="0" indent="-3048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Char char="-"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Weight: 80g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  <a:p>
                      <a:pPr marL="457200" lvl="0" indent="-3048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Char char="-"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Battery: 1.1Ah/3.8v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  <a:p>
                      <a:pPr marL="457200" lvl="0" indent="-3048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Char char="-"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Flight time: 13 mins max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  <a:p>
                      <a:pPr marL="457200" lvl="0" indent="-3048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Char char="-"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WiFi: 2.4 Ghz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  <a:p>
                      <a:pPr marL="457200" lvl="0" indent="-3048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Char char="-"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Rangefinder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136.77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1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89" name="Google Shape;89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2"/>
                </a:solidFill>
              </a:rPr>
              <a:t>5</a:t>
            </a:fld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BOM</a:t>
            </a:r>
            <a:endParaRPr b="1"/>
          </a:p>
        </p:txBody>
      </p:sp>
      <p:graphicFrame>
        <p:nvGraphicFramePr>
          <p:cNvPr id="95" name="Google Shape;95;p18"/>
          <p:cNvGraphicFramePr/>
          <p:nvPr/>
        </p:nvGraphicFramePr>
        <p:xfrm>
          <a:off x="431975" y="1095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{09085FEB-4957-493D-BB0C-7C9EA9FF50BA}</a:tableStyleId>
              </a:tblPr>
              <a:tblGrid>
                <a:gridCol w="1954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11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44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127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31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</a:rPr>
                        <a:t>Components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</a:rPr>
                        <a:t>Specifications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FFFFFF"/>
                          </a:solidFill>
                        </a:rPr>
                        <a:t>Total </a:t>
                      </a:r>
                      <a:r>
                        <a:rPr lang="en" b="1">
                          <a:solidFill>
                            <a:schemeClr val="dk1"/>
                          </a:solidFill>
                        </a:rPr>
                        <a:t>Price 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</a:rPr>
                        <a:t>(excluding shipping, SGD)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</a:rPr>
                        <a:t>Quantity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76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6"/>
                          </a:solidFill>
                        </a:rPr>
                        <a:t>MicroSD Card</a:t>
                      </a:r>
                      <a:endParaRPr sz="1200">
                        <a:solidFill>
                          <a:schemeClr val="accent6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3048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Char char="-"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Storage: 64Gb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3.99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1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6"/>
                          </a:solidFill>
                        </a:rPr>
                        <a:t>NVIDIA Jetson Nano Developer Kit </a:t>
                      </a:r>
                      <a:endParaRPr sz="1200">
                        <a:solidFill>
                          <a:schemeClr val="accent6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3048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Char char="-"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Memory: 2Gb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  <a:p>
                      <a:pPr marL="457200" lvl="0" indent="-3048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Char char="-"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Power supply: 5W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87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1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983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6"/>
                          </a:solidFill>
                        </a:rPr>
                        <a:t>Casing for Jetson Nano</a:t>
                      </a:r>
                      <a:endParaRPr sz="1200">
                        <a:solidFill>
                          <a:schemeClr val="accent6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3048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Char char="-"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Material: acrylic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  <a:p>
                      <a:pPr marL="457200" lvl="0" indent="-3048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Char char="-"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Dimensions : 110 x 88 x 42 mm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  <a:p>
                      <a:pPr marL="457200" lvl="0" indent="-3048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Char char="-"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Add-ons: 5V cooling fan 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  <a:p>
                      <a:pPr marL="457200" lvl="0" indent="-3048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Char char="-"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Supports 2 WiFi antennas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  <a:p>
                      <a:pPr marL="457200" lvl="0" indent="-3048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Char char="-"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Version: 2GB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18.90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1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96" name="Google Shape;96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2"/>
                </a:solidFill>
              </a:rPr>
              <a:t>6</a:t>
            </a:fld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BOM</a:t>
            </a:r>
            <a:endParaRPr b="1"/>
          </a:p>
        </p:txBody>
      </p:sp>
      <p:graphicFrame>
        <p:nvGraphicFramePr>
          <p:cNvPr id="102" name="Google Shape;102;p19"/>
          <p:cNvGraphicFramePr/>
          <p:nvPr/>
        </p:nvGraphicFramePr>
        <p:xfrm>
          <a:off x="431975" y="1095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{09085FEB-4957-493D-BB0C-7C9EA9FF50BA}</a:tableStyleId>
              </a:tblPr>
              <a:tblGrid>
                <a:gridCol w="1954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11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44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127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992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</a:rPr>
                        <a:t>Components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</a:rPr>
                        <a:t>Specifications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FFFFFF"/>
                          </a:solidFill>
                        </a:rPr>
                        <a:t>Total </a:t>
                      </a:r>
                      <a:r>
                        <a:rPr lang="en" b="1">
                          <a:solidFill>
                            <a:schemeClr val="dk1"/>
                          </a:solidFill>
                        </a:rPr>
                        <a:t>Price 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</a:rPr>
                        <a:t>(excluding shipping, SGD)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</a:rPr>
                        <a:t>Quantity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29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6"/>
                          </a:solidFill>
                        </a:rPr>
                        <a:t>WiFi Card</a:t>
                      </a:r>
                      <a:endParaRPr sz="1200">
                        <a:solidFill>
                          <a:schemeClr val="accent6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3048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Char char="-"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WiFi: 2.4/5Ghz dual band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  <a:p>
                      <a:pPr marL="457200" lvl="0" indent="-3048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Char char="-"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Speed: 300/867 Mbps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  <a:p>
                      <a:pPr marL="457200" lvl="0" indent="-3048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Char char="-"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Bluetooth: Bluetooth 4.2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19.71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1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229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50">
                        <a:solidFill>
                          <a:srgbClr val="00FF00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50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5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50" b="1">
                          <a:solidFill>
                            <a:schemeClr val="dk1"/>
                          </a:solidFill>
                        </a:rPr>
                        <a:t>Total cost (incl shipping):</a:t>
                      </a:r>
                      <a:r>
                        <a:rPr lang="en" sz="1350">
                          <a:solidFill>
                            <a:srgbClr val="00FF00"/>
                          </a:solidFill>
                        </a:rPr>
                        <a:t> </a:t>
                      </a:r>
                      <a:endParaRPr sz="1350">
                        <a:solidFill>
                          <a:srgbClr val="00FF00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50" b="1">
                          <a:solidFill>
                            <a:schemeClr val="accent5"/>
                          </a:solidFill>
                        </a:rPr>
                        <a:t>SGD 446.39</a:t>
                      </a:r>
                      <a:endParaRPr sz="1750" b="1">
                        <a:solidFill>
                          <a:schemeClr val="accent5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50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50">
                          <a:solidFill>
                            <a:schemeClr val="dk1"/>
                          </a:solidFill>
                        </a:rPr>
                        <a:t>The longest estimated lead time: 2 weeks</a:t>
                      </a:r>
                      <a:endParaRPr sz="1750" b="1">
                        <a:solidFill>
                          <a:schemeClr val="accent6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03" name="Google Shape;103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2"/>
                </a:solidFill>
              </a:rPr>
              <a:t>7</a:t>
            </a:fld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Mechanical Assembly</a:t>
            </a:r>
            <a:endParaRPr b="1"/>
          </a:p>
        </p:txBody>
      </p:sp>
      <p:sp>
        <p:nvSpPr>
          <p:cNvPr id="109" name="Google Shape;109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2"/>
                </a:solidFill>
              </a:rPr>
              <a:t>8</a:t>
            </a:fld>
            <a:endParaRPr>
              <a:solidFill>
                <a:schemeClr val="lt2"/>
              </a:solidFill>
            </a:endParaRPr>
          </a:p>
        </p:txBody>
      </p:sp>
      <p:grpSp>
        <p:nvGrpSpPr>
          <p:cNvPr id="110" name="Google Shape;110;p20"/>
          <p:cNvGrpSpPr/>
          <p:nvPr/>
        </p:nvGrpSpPr>
        <p:grpSpPr>
          <a:xfrm>
            <a:off x="5923288" y="956525"/>
            <a:ext cx="2707424" cy="3843101"/>
            <a:chOff x="3218288" y="1017725"/>
            <a:chExt cx="2707424" cy="3843101"/>
          </a:xfrm>
        </p:grpSpPr>
        <p:pic>
          <p:nvPicPr>
            <p:cNvPr id="111" name="Google Shape;111;p20"/>
            <p:cNvPicPr preferRelativeResize="0"/>
            <p:nvPr/>
          </p:nvPicPr>
          <p:blipFill rotWithShape="1">
            <a:blip r:embed="rId3">
              <a:alphaModFix/>
            </a:blip>
            <a:srcRect b="4589"/>
            <a:stretch/>
          </p:blipFill>
          <p:spPr>
            <a:xfrm>
              <a:off x="3218288" y="1017725"/>
              <a:ext cx="2707424" cy="38431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2" name="Google Shape;112;p20"/>
            <p:cNvSpPr/>
            <p:nvPr/>
          </p:nvSpPr>
          <p:spPr>
            <a:xfrm>
              <a:off x="3875525" y="3962725"/>
              <a:ext cx="806400" cy="761700"/>
            </a:xfrm>
            <a:prstGeom prst="ellipse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13" name="Google Shape;113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0275" y="1017275"/>
            <a:ext cx="4669224" cy="37216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4" name="Google Shape;114;p20"/>
          <p:cNvCxnSpPr>
            <a:endCxn id="115" idx="1"/>
          </p:cNvCxnSpPr>
          <p:nvPr/>
        </p:nvCxnSpPr>
        <p:spPr>
          <a:xfrm>
            <a:off x="1879200" y="1382725"/>
            <a:ext cx="879900" cy="2202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sp>
        <p:nvSpPr>
          <p:cNvPr id="115" name="Google Shape;115;p20"/>
          <p:cNvSpPr txBox="1"/>
          <p:nvPr/>
        </p:nvSpPr>
        <p:spPr>
          <a:xfrm>
            <a:off x="2759100" y="1164325"/>
            <a:ext cx="1294200" cy="8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/>
              <a:t>360° 2D LiDAR</a:t>
            </a:r>
            <a:endParaRPr sz="12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Identifies and tracks clusters of people</a:t>
            </a:r>
            <a:endParaRPr sz="1100"/>
          </a:p>
        </p:txBody>
      </p:sp>
      <p:cxnSp>
        <p:nvCxnSpPr>
          <p:cNvPr id="116" name="Google Shape;116;p20"/>
          <p:cNvCxnSpPr>
            <a:endCxn id="117" idx="1"/>
          </p:cNvCxnSpPr>
          <p:nvPr/>
        </p:nvCxnSpPr>
        <p:spPr>
          <a:xfrm>
            <a:off x="1898700" y="1541000"/>
            <a:ext cx="860400" cy="8919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sp>
        <p:nvSpPr>
          <p:cNvPr id="117" name="Google Shape;117;p20"/>
          <p:cNvSpPr txBox="1"/>
          <p:nvPr/>
        </p:nvSpPr>
        <p:spPr>
          <a:xfrm>
            <a:off x="2759100" y="2078900"/>
            <a:ext cx="1393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/>
              <a:t>Jetson Nano</a:t>
            </a:r>
            <a:endParaRPr sz="12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Processes LiDAR point clouds</a:t>
            </a:r>
            <a:endParaRPr sz="1100"/>
          </a:p>
        </p:txBody>
      </p:sp>
      <p:cxnSp>
        <p:nvCxnSpPr>
          <p:cNvPr id="118" name="Google Shape;118;p20"/>
          <p:cNvCxnSpPr>
            <a:endCxn id="119" idx="1"/>
          </p:cNvCxnSpPr>
          <p:nvPr/>
        </p:nvCxnSpPr>
        <p:spPr>
          <a:xfrm rot="10800000" flipH="1">
            <a:off x="3752000" y="2979200"/>
            <a:ext cx="301200" cy="6015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sp>
        <p:nvSpPr>
          <p:cNvPr id="119" name="Google Shape;119;p20"/>
          <p:cNvSpPr txBox="1"/>
          <p:nvPr/>
        </p:nvSpPr>
        <p:spPr>
          <a:xfrm>
            <a:off x="4053200" y="2540600"/>
            <a:ext cx="1116300" cy="8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/>
              <a:t>DJI Tello</a:t>
            </a:r>
            <a:endParaRPr sz="12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Approaches and alerts rule-breakers</a:t>
            </a:r>
            <a:endParaRPr sz="1100"/>
          </a:p>
        </p:txBody>
      </p:sp>
      <p:sp>
        <p:nvSpPr>
          <p:cNvPr id="120" name="Google Shape;120;p20"/>
          <p:cNvSpPr/>
          <p:nvPr/>
        </p:nvSpPr>
        <p:spPr>
          <a:xfrm>
            <a:off x="6772275" y="2786900"/>
            <a:ext cx="771600" cy="7080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1"/>
          <p:cNvSpPr txBox="1">
            <a:spLocks noGrp="1"/>
          </p:cNvSpPr>
          <p:nvPr>
            <p:ph type="title"/>
          </p:nvPr>
        </p:nvSpPr>
        <p:spPr>
          <a:xfrm>
            <a:off x="291100" y="4238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Algorithm</a:t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126" name="Google Shape;126;p21"/>
          <p:cNvSpPr/>
          <p:nvPr/>
        </p:nvSpPr>
        <p:spPr>
          <a:xfrm>
            <a:off x="522075" y="2241375"/>
            <a:ext cx="1036200" cy="13665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Grouping of people into clusters by LiDAR</a:t>
            </a:r>
            <a:endParaRPr/>
          </a:p>
        </p:txBody>
      </p:sp>
      <p:sp>
        <p:nvSpPr>
          <p:cNvPr id="127" name="Google Shape;127;p21"/>
          <p:cNvSpPr/>
          <p:nvPr/>
        </p:nvSpPr>
        <p:spPr>
          <a:xfrm>
            <a:off x="4803025" y="2564175"/>
            <a:ext cx="1036200" cy="7209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Starts 10 seconds timer</a:t>
            </a:r>
            <a:endParaRPr/>
          </a:p>
        </p:txBody>
      </p:sp>
      <p:sp>
        <p:nvSpPr>
          <p:cNvPr id="128" name="Google Shape;128;p21"/>
          <p:cNvSpPr/>
          <p:nvPr/>
        </p:nvSpPr>
        <p:spPr>
          <a:xfrm>
            <a:off x="6597100" y="955350"/>
            <a:ext cx="990600" cy="7035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 seconds timer up</a:t>
            </a:r>
            <a:endParaRPr/>
          </a:p>
        </p:txBody>
      </p:sp>
      <p:sp>
        <p:nvSpPr>
          <p:cNvPr id="129" name="Google Shape;129;p21"/>
          <p:cNvSpPr/>
          <p:nvPr/>
        </p:nvSpPr>
        <p:spPr>
          <a:xfrm>
            <a:off x="7976075" y="988650"/>
            <a:ext cx="764100" cy="6369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Send drone</a:t>
            </a:r>
            <a:endParaRPr/>
          </a:p>
        </p:txBody>
      </p:sp>
      <p:cxnSp>
        <p:nvCxnSpPr>
          <p:cNvPr id="130" name="Google Shape;130;p21"/>
          <p:cNvCxnSpPr>
            <a:stCxn id="126" idx="3"/>
            <a:endCxn id="131" idx="1"/>
          </p:cNvCxnSpPr>
          <p:nvPr/>
        </p:nvCxnSpPr>
        <p:spPr>
          <a:xfrm>
            <a:off x="1558275" y="2924625"/>
            <a:ext cx="322200" cy="0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2" name="Google Shape;132;p21"/>
          <p:cNvCxnSpPr>
            <a:stCxn id="128" idx="3"/>
            <a:endCxn id="129" idx="1"/>
          </p:cNvCxnSpPr>
          <p:nvPr/>
        </p:nvCxnSpPr>
        <p:spPr>
          <a:xfrm>
            <a:off x="7587700" y="1307100"/>
            <a:ext cx="388500" cy="0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3" name="Google Shape;133;p21"/>
          <p:cNvCxnSpPr>
            <a:stCxn id="127" idx="3"/>
            <a:endCxn id="128" idx="1"/>
          </p:cNvCxnSpPr>
          <p:nvPr/>
        </p:nvCxnSpPr>
        <p:spPr>
          <a:xfrm rot="10800000" flipH="1">
            <a:off x="5839225" y="1307025"/>
            <a:ext cx="757800" cy="1617600"/>
          </a:xfrm>
          <a:prstGeom prst="bentConnector3">
            <a:avLst>
              <a:gd name="adj1" fmla="val 50005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4" name="Google Shape;134;p21"/>
          <p:cNvCxnSpPr>
            <a:stCxn id="127" idx="3"/>
            <a:endCxn id="135" idx="1"/>
          </p:cNvCxnSpPr>
          <p:nvPr/>
        </p:nvCxnSpPr>
        <p:spPr>
          <a:xfrm>
            <a:off x="5839225" y="2924625"/>
            <a:ext cx="1464300" cy="760800"/>
          </a:xfrm>
          <a:prstGeom prst="bentConnector3">
            <a:avLst>
              <a:gd name="adj1" fmla="val 25659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36" name="Google Shape;136;p21"/>
          <p:cNvSpPr txBox="1">
            <a:spLocks noGrp="1"/>
          </p:cNvSpPr>
          <p:nvPr>
            <p:ph type="sldNum" idx="12"/>
          </p:nvPr>
        </p:nvSpPr>
        <p:spPr>
          <a:xfrm>
            <a:off x="8471983" y="466322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2"/>
                </a:solidFill>
              </a:rPr>
              <a:t>9</a:t>
            </a:fld>
            <a:endParaRPr>
              <a:solidFill>
                <a:schemeClr val="lt2"/>
              </a:solidFill>
            </a:endParaRPr>
          </a:p>
        </p:txBody>
      </p:sp>
      <p:sp>
        <p:nvSpPr>
          <p:cNvPr id="131" name="Google Shape;131;p21"/>
          <p:cNvSpPr/>
          <p:nvPr/>
        </p:nvSpPr>
        <p:spPr>
          <a:xfrm>
            <a:off x="1880475" y="2147000"/>
            <a:ext cx="1358100" cy="15552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Tracking of each cluster size, inter-cluster distance and interactions</a:t>
            </a:r>
            <a:endParaRPr/>
          </a:p>
        </p:txBody>
      </p:sp>
      <p:cxnSp>
        <p:nvCxnSpPr>
          <p:cNvPr id="137" name="Google Shape;137;p21"/>
          <p:cNvCxnSpPr>
            <a:stCxn id="131" idx="3"/>
            <a:endCxn id="138" idx="1"/>
          </p:cNvCxnSpPr>
          <p:nvPr/>
        </p:nvCxnSpPr>
        <p:spPr>
          <a:xfrm>
            <a:off x="3238575" y="2924600"/>
            <a:ext cx="3222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35" name="Google Shape;135;p21"/>
          <p:cNvSpPr/>
          <p:nvPr/>
        </p:nvSpPr>
        <p:spPr>
          <a:xfrm>
            <a:off x="7303375" y="3290950"/>
            <a:ext cx="990600" cy="7890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Rules no longer broken</a:t>
            </a:r>
            <a:endParaRPr/>
          </a:p>
        </p:txBody>
      </p:sp>
      <p:sp>
        <p:nvSpPr>
          <p:cNvPr id="138" name="Google Shape;138;p21"/>
          <p:cNvSpPr/>
          <p:nvPr/>
        </p:nvSpPr>
        <p:spPr>
          <a:xfrm>
            <a:off x="3560875" y="2565825"/>
            <a:ext cx="827100" cy="7176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Rules broken</a:t>
            </a:r>
            <a:endParaRPr/>
          </a:p>
        </p:txBody>
      </p:sp>
      <p:cxnSp>
        <p:nvCxnSpPr>
          <p:cNvPr id="139" name="Google Shape;139;p21"/>
          <p:cNvCxnSpPr>
            <a:stCxn id="138" idx="3"/>
            <a:endCxn id="127" idx="1"/>
          </p:cNvCxnSpPr>
          <p:nvPr/>
        </p:nvCxnSpPr>
        <p:spPr>
          <a:xfrm>
            <a:off x="4387975" y="2924625"/>
            <a:ext cx="4152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0" name="Google Shape;140;p21"/>
          <p:cNvCxnSpPr>
            <a:stCxn id="135" idx="3"/>
            <a:endCxn id="136" idx="0"/>
          </p:cNvCxnSpPr>
          <p:nvPr/>
        </p:nvCxnSpPr>
        <p:spPr>
          <a:xfrm>
            <a:off x="8293975" y="3685450"/>
            <a:ext cx="452400" cy="977700"/>
          </a:xfrm>
          <a:prstGeom prst="bentConnector2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1" name="Google Shape;141;p21"/>
          <p:cNvCxnSpPr>
            <a:stCxn id="136" idx="0"/>
            <a:endCxn id="131" idx="2"/>
          </p:cNvCxnSpPr>
          <p:nvPr/>
        </p:nvCxnSpPr>
        <p:spPr>
          <a:xfrm rot="5400000" flipH="1">
            <a:off x="5172433" y="1089329"/>
            <a:ext cx="960900" cy="6186900"/>
          </a:xfrm>
          <a:prstGeom prst="bentConnector3">
            <a:avLst>
              <a:gd name="adj1" fmla="val -403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438</Words>
  <Application>Microsoft Office PowerPoint</Application>
  <PresentationFormat>On-screen Show (16:9)</PresentationFormat>
  <Paragraphs>137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4" baseType="lpstr">
      <vt:lpstr>Arial</vt:lpstr>
      <vt:lpstr>Simple Dark</vt:lpstr>
      <vt:lpstr>Cluster Tracker v2</vt:lpstr>
      <vt:lpstr>Contents</vt:lpstr>
      <vt:lpstr>Changes</vt:lpstr>
      <vt:lpstr>Aim</vt:lpstr>
      <vt:lpstr>BOM</vt:lpstr>
      <vt:lpstr>BOM</vt:lpstr>
      <vt:lpstr>BOM</vt:lpstr>
      <vt:lpstr>Mechanical Assembly</vt:lpstr>
      <vt:lpstr>Algorithm</vt:lpstr>
      <vt:lpstr>Models for  Object Recognition</vt:lpstr>
      <vt:lpstr>Timeline and milestones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Cluster Tracker v2</dc:title>
  <cp:lastModifiedBy>Javern Goh</cp:lastModifiedBy>
  <cp:revision>1</cp:revision>
  <dcterms:modified xsi:type="dcterms:W3CDTF">2021-09-01T02:04:04Z</dcterms:modified>
</cp:coreProperties>
</file>